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8"/>
  </p:notesMasterIdLst>
  <p:sldIdLst>
    <p:sldId id="258" r:id="rId4"/>
    <p:sldId id="263" r:id="rId5"/>
    <p:sldId id="259" r:id="rId6"/>
    <p:sldId id="260" r:id="rId7"/>
    <p:sldId id="261" r:id="rId8"/>
    <p:sldId id="278" r:id="rId9"/>
    <p:sldId id="279" r:id="rId10"/>
    <p:sldId id="280" r:id="rId11"/>
    <p:sldId id="281" r:id="rId12"/>
    <p:sldId id="267" r:id="rId13"/>
    <p:sldId id="282" r:id="rId14"/>
    <p:sldId id="283" r:id="rId15"/>
    <p:sldId id="265" r:id="rId16"/>
    <p:sldId id="277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83A0F0-C417-4694-90C7-D28FF6892128}" v="14" dt="2025-02-10T11:17:35.1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5ADDF6-A645-45BB-82C4-73A4768ED816}" type="datetimeFigureOut">
              <a:rPr lang="nl-NL" smtClean="0"/>
              <a:t>7-5-2025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Click to edit the text style of the model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B891E-F878-4667-841F-2E8A7E34FA1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658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60AA4-2B57-4ADF-8887-D97CB8BA07AB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5381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60AA4-2B57-4ADF-8887-D97CB8BA07AB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916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60AA4-2B57-4ADF-8887-D97CB8BA07AB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3935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60AA4-2B57-4ADF-8887-D97CB8BA07AB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3343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60AA4-2B57-4ADF-8887-D97CB8BA07AB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5431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06C66-2D2E-3235-E7BF-E3CFC9543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FA31855-9407-7016-413F-0C03C12B5A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847608E-454E-4F66-CDB2-44708BAC48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97FC06C-BE63-C4EF-A89B-BCC7AA3213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60AA4-2B57-4ADF-8887-D97CB8BA07AB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8974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CC6D1-911C-71A5-6695-D363ADD12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91CC094-7D9B-A843-4717-C7F6C473A0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941F535-2F34-44CC-4CB8-A4CE434380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04BD324-AC53-A379-4647-4B1560C9B3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60AA4-2B57-4ADF-8887-D97CB8BA07AB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017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4A2ED7-C58B-E348-1C17-2D793966F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A832761-7816-8E17-32D7-F752AC6AB7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1CAC528-6020-07A4-20AD-05137D0FF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45E5-7CC1-467E-8CA2-CC345DCBC8F7}" type="datetimeFigureOut">
              <a:rPr lang="nl-NL" smtClean="0"/>
              <a:t>7-5-2025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9BC67E-E88A-9A2A-56D6-24CFCBD9A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950BB51-E680-5D9F-6DAB-40420DB7A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5945-F24B-4983-89B3-551DD12BBD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3343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1A10C1-BEE8-A4B9-87FC-0F657BD59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3698F8-47F3-1347-39A0-D224BD19B4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E65FF90-FA46-24B8-00D6-9E8E47757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45E5-7CC1-467E-8CA2-CC345DCBC8F7}" type="datetimeFigureOut">
              <a:rPr lang="nl-NL" smtClean="0"/>
              <a:t>7-5-2025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8DD82D1-A672-5205-A9F4-5DCFA2097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4243054-19EF-9773-968A-B01BC184F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5945-F24B-4983-89B3-551DD12BBD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4234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0768AD-2CF7-B998-D1F1-888D6932B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75472E4-331E-926E-E7A1-DB8B9841B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7442239-1CE6-DECC-3D97-584871BFC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45E5-7CC1-467E-8CA2-CC345DCBC8F7}" type="datetimeFigureOut">
              <a:rPr lang="nl-NL" smtClean="0"/>
              <a:t>7-5-2025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57ABC4C-127B-8C00-08C5-C14949A1D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04194EE-E2B9-B72A-ECCC-7C7264A01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5945-F24B-4983-89B3-551DD12BBD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9045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151E93-213B-98DF-6E33-FAD6E4E04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1BA734-1580-A324-6A88-D4596D940C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332A3E0-14C2-89A7-0B3E-148B26072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AE6ED7C-5706-7390-EF06-5A0057643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45E5-7CC1-467E-8CA2-CC345DCBC8F7}" type="datetimeFigureOut">
              <a:rPr lang="nl-NL" smtClean="0"/>
              <a:t>7-5-2025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98BEF15-5F0B-7FB7-F239-0C38C1A4F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0B1EC0-8703-E73D-76CE-C5DD356C0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5945-F24B-4983-89B3-551DD12BBD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455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2C90C9-D5E0-6EAE-F87F-5F8FD2673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CEED213-0764-73EE-CB5C-BAAD175B6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98BA2D9-B720-1D56-67D3-DEB6386614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97E6B26-A332-D183-15AC-0374313D4A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AAE9D2B-CF20-2D2F-533D-C4AD8C109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89990FB-B3D5-B542-BA71-DAE05B840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45E5-7CC1-467E-8CA2-CC345DCBC8F7}" type="datetimeFigureOut">
              <a:rPr lang="nl-NL" smtClean="0"/>
              <a:t>7-5-2025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FE8AD49-A25B-0027-95BA-16B79E902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6B997B7-21F5-48F5-B174-F0E13771A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5945-F24B-4983-89B3-551DD12BBD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3222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4B295C-BF57-DB02-3F0C-1242A8E17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F16532F-0D42-F45D-6BA2-E1B18F4A6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45E5-7CC1-467E-8CA2-CC345DCBC8F7}" type="datetimeFigureOut">
              <a:rPr lang="nl-NL" smtClean="0"/>
              <a:t>7-5-2025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22452BE-E444-4D9B-C750-1DB933822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70F20C2-87B3-5EC4-4CF8-41F540A38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5945-F24B-4983-89B3-551DD12BBD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260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B47B03A-9810-BF86-5858-9423F5720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45E5-7CC1-467E-8CA2-CC345DCBC8F7}" type="datetimeFigureOut">
              <a:rPr lang="nl-NL" smtClean="0"/>
              <a:t>7-5-2025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8356FD5-43AA-A1AA-7689-2909B629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0BE94AA-F160-8F18-26E0-D09A4EEEA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5945-F24B-4983-89B3-551DD12BBD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6850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AB5B9B-E3D6-98AD-A28F-F180071CC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345973-688E-CA6C-B160-D9E9A497A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4211687-86F7-8E6B-8EE9-7BB4CC805D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01FEAA1-DBCA-73B3-C1CD-800758C58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45E5-7CC1-467E-8CA2-CC345DCBC8F7}" type="datetimeFigureOut">
              <a:rPr lang="nl-NL" smtClean="0"/>
              <a:t>7-5-2025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DB7DB2B-53F8-3625-5A08-5B9EA245D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9BCA83C-A839-A087-9F30-B38EB4567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5945-F24B-4983-89B3-551DD12BBD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1070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FEC9E2-C33F-7E96-6DB9-7905E5435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98F96AB2-AFCA-2E0E-D427-CE2E80098D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FDFAE48-E640-72E7-B69C-3EF6B65ACC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112FCD6-539A-89E9-9B5D-29FDFDF85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45E5-7CC1-467E-8CA2-CC345DCBC8F7}" type="datetimeFigureOut">
              <a:rPr lang="nl-NL" smtClean="0"/>
              <a:t>7-5-2025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58515DC-3957-84D4-36EC-22E47F56E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116EE39-5FAC-DF09-F64D-88E910477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5945-F24B-4983-89B3-551DD12BBD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2774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BFEADD-6AFE-B52B-6DDC-CF837FA25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1E44544-D869-F49B-6A1C-4F65109EE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0208D06-D63A-0E7A-7C84-24CCA518C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45E5-7CC1-467E-8CA2-CC345DCBC8F7}" type="datetimeFigureOut">
              <a:rPr lang="nl-NL" smtClean="0"/>
              <a:t>7-5-2025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87BFC1E-93FF-1B63-FCF7-806090BDA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EAD5A62-33AE-7D1D-AE23-86B57033A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5945-F24B-4983-89B3-551DD12BBD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2309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39E7BEE-3480-CB28-5CD6-A4FA8B3532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B84B2DF-1D86-2193-44F9-EFCBA12C24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C2BA2D1-9E6F-B4CD-20DE-64AB7CA8A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45E5-7CC1-467E-8CA2-CC345DCBC8F7}" type="datetimeFigureOut">
              <a:rPr lang="nl-NL" smtClean="0"/>
              <a:t>7-5-2025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158417B-011E-2BAE-A6DC-0D2E60B24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0D776F8-7BA5-4497-01E0-BF7FE7A42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5945-F24B-4983-89B3-551DD12BBD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7069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dia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4DD468CE-DF7F-4644-B5D4-7D038EC09BF1}"/>
              </a:ext>
            </a:extLst>
          </p:cNvPr>
          <p:cNvSpPr/>
          <p:nvPr userDrawn="1"/>
        </p:nvSpPr>
        <p:spPr>
          <a:xfrm>
            <a:off x="4925568" y="0"/>
            <a:ext cx="726643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99200" y="1835725"/>
            <a:ext cx="4978400" cy="3200400"/>
          </a:xfrm>
        </p:spPr>
        <p:txBody>
          <a:bodyPr anchor="ctr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0"/>
            <a:ext cx="144000" cy="108000"/>
          </a:xfrm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FD6DE6E-9087-47A3-B8C3-27AD55008E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11" y="5295112"/>
            <a:ext cx="1753620" cy="103175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B108FCA-66C9-43DE-B3F8-48330857DF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491" y="964754"/>
            <a:ext cx="6508509" cy="494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193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kst met beeld link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1824" y="1307592"/>
            <a:ext cx="6187008" cy="3429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7CFA23B-E6B0-46E2-B7D0-02DC208006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41824" y="1800000"/>
            <a:ext cx="6187008" cy="43053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8C02985-45FB-4AD0-A8FF-B44141E86D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986784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98413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 in balk, tekst, beeld rechtson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68952EBF-85C0-4CDD-84EC-F3B8DE8DA532}"/>
              </a:ext>
            </a:extLst>
          </p:cNvPr>
          <p:cNvSpPr/>
          <p:nvPr userDrawn="1"/>
        </p:nvSpPr>
        <p:spPr>
          <a:xfrm>
            <a:off x="0" y="-1"/>
            <a:ext cx="12191755" cy="16787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7CFA23B-E6B0-46E2-B7D0-02DC208006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8192" y="2066544"/>
            <a:ext cx="5674944" cy="437083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8C02985-45FB-4AD0-A8FF-B44141E86D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54241" y="3154680"/>
            <a:ext cx="4937761" cy="370332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GB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71B4E1C-391A-4DCA-BCD7-56E4431387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6146812" cy="14081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0000" y="685800"/>
            <a:ext cx="8454720" cy="342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257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 in balk, tekst, beeld rech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68952EBF-85C0-4CDD-84EC-F3B8DE8DA532}"/>
              </a:ext>
            </a:extLst>
          </p:cNvPr>
          <p:cNvSpPr/>
          <p:nvPr userDrawn="1"/>
        </p:nvSpPr>
        <p:spPr>
          <a:xfrm>
            <a:off x="0" y="-1"/>
            <a:ext cx="12191755" cy="16787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8C02985-45FB-4AD0-A8FF-B44141E86D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03137" y="1678780"/>
            <a:ext cx="5388865" cy="517922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7CFA23B-E6B0-46E2-B7D0-02DC208006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8133" y="1270000"/>
            <a:ext cx="5367867" cy="5167376"/>
          </a:xfrm>
          <a:solidFill>
            <a:schemeClr val="bg1"/>
          </a:solidFill>
        </p:spPr>
        <p:txBody>
          <a:bodyPr lIns="288000" tIns="288000" rIns="18000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100" y="685800"/>
            <a:ext cx="8454720" cy="342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372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8534CFD5-A562-C40A-394C-685AFFA27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Click to edit style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2683341-B63D-06AB-43C4-D93C88A0A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Click to edit the text style of the model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3EB1F2-3944-AB28-3327-61C9FC284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A45E5-7CC1-467E-8CA2-CC345DCBC8F7}" type="datetimeFigureOut">
              <a:rPr lang="nl-NL" smtClean="0"/>
              <a:t>7-5-2025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F8CC3E1-AF58-49D3-2F96-FFFE1317E5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A6DB0B6-89F9-0501-D923-1CA4EF0657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C5945-F24B-4983-89B3-551DD12BBD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827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hyperlink" Target="https://pxhere.com/ko/photo/1173153" TargetMode="External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jpeg"/><Relationship Id="rId5" Type="http://schemas.microsoft.com/office/2007/relationships/hdphoto" Target="../media/hdphoto1.wdp"/><Relationship Id="rId10" Type="http://schemas.openxmlformats.org/officeDocument/2006/relationships/image" Target="../media/image18.jpe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C15BC1-99F7-3EBF-A8EF-4B43EE984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17284" y="1835725"/>
            <a:ext cx="4864916" cy="3200400"/>
          </a:xfrm>
        </p:spPr>
        <p:txBody>
          <a:bodyPr>
            <a:normAutofit/>
          </a:bodyPr>
          <a:lstStyle/>
          <a:p>
            <a:r>
              <a:rPr lang="nl-NL" sz="4800" dirty="0">
                <a:latin typeface="Arial" panose="020B0604020202020204" pitchFamily="34" charset="0"/>
                <a:cs typeface="Arial" panose="020B0604020202020204" pitchFamily="34" charset="0"/>
              </a:rPr>
              <a:t>Shared </a:t>
            </a:r>
            <a:r>
              <a:rPr lang="nl-NL" sz="4800" dirty="0" err="1">
                <a:latin typeface="Arial" panose="020B0604020202020204" pitchFamily="34" charset="0"/>
                <a:cs typeface="Arial" panose="020B0604020202020204" pitchFamily="34" charset="0"/>
              </a:rPr>
              <a:t>prosperity</a:t>
            </a:r>
            <a:endParaRPr lang="nl-NL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C87513C-514C-58FF-4DD6-1CB08ED568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8598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57E58D-8D15-7220-E45F-978D4AC4D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5368" y="1307592"/>
            <a:ext cx="4640256" cy="342900"/>
          </a:xfrm>
        </p:spPr>
        <p:txBody>
          <a:bodyPr anchor="ctr">
            <a:noAutofit/>
          </a:bodyPr>
          <a:lstStyle/>
          <a:p>
            <a:r>
              <a:rPr lang="nl-NL" sz="3600" dirty="0"/>
              <a:t>Joke van der Veen</a:t>
            </a:r>
          </a:p>
        </p:txBody>
      </p:sp>
      <p:sp>
        <p:nvSpPr>
          <p:cNvPr id="2055" name="Text Placeholder 2">
            <a:extLst>
              <a:ext uri="{FF2B5EF4-FFF2-40B4-BE49-F238E27FC236}">
                <a16:creationId xmlns:a16="http://schemas.microsoft.com/office/drawing/2014/main" id="{9906CF9A-E724-CE20-8FFB-D8BBDC4F29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05368" y="1800000"/>
            <a:ext cx="4640256" cy="4305300"/>
          </a:xfrm>
        </p:spPr>
        <p:txBody>
          <a:bodyPr>
            <a:normAutofit/>
          </a:bodyPr>
          <a:lstStyle/>
          <a:p>
            <a:r>
              <a:rPr lang="en-US" dirty="0" err="1"/>
              <a:t>Programme</a:t>
            </a:r>
            <a:r>
              <a:rPr lang="en-US" dirty="0"/>
              <a:t> manager </a:t>
            </a:r>
          </a:p>
          <a:p>
            <a:r>
              <a:rPr lang="en-US" dirty="0"/>
              <a:t>Shared prosperity</a:t>
            </a:r>
            <a:endParaRPr lang="en-US" sz="2800" dirty="0"/>
          </a:p>
        </p:txBody>
      </p:sp>
      <p:pic>
        <p:nvPicPr>
          <p:cNvPr id="2050" name="236539CF-9540-4ADA-8CEB-6D060A0B8701" descr="IMG_7475.jpg">
            <a:extLst>
              <a:ext uri="{FF2B5EF4-FFF2-40B4-BE49-F238E27FC236}">
                <a16:creationId xmlns:a16="http://schemas.microsoft.com/office/drawing/2014/main" id="{C96DC057-DBD4-19A5-FA71-314196DB8B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0" r="16767"/>
          <a:stretch/>
        </p:blipFill>
        <p:spPr bwMode="auto">
          <a:xfrm>
            <a:off x="1524020" y="10"/>
            <a:ext cx="2990068" cy="685799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9581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14F67A-9A78-5489-DF50-8828E3594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5368" y="1307592"/>
            <a:ext cx="4640256" cy="342900"/>
          </a:xfrm>
        </p:spPr>
        <p:txBody>
          <a:bodyPr anchor="ctr">
            <a:normAutofit fontScale="90000"/>
          </a:bodyPr>
          <a:lstStyle/>
          <a:p>
            <a:r>
              <a:rPr lang="nl-NL" dirty="0"/>
              <a:t>Focus points of NHL Stenden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D6D22C6-B68A-23BA-F346-812E24B09B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05368" y="2315360"/>
            <a:ext cx="4640256" cy="3789939"/>
          </a:xfrm>
        </p:spPr>
        <p:txBody>
          <a:bodyPr>
            <a:normAutofit/>
          </a:bodyPr>
          <a:lstStyle/>
          <a:p>
            <a:r>
              <a:rPr lang="nl-NL" sz="2400" dirty="0"/>
              <a:t>Veerman Committee 2010:</a:t>
            </a:r>
          </a:p>
          <a:p>
            <a:pPr lvl="1">
              <a:spcBef>
                <a:spcPts val="600"/>
              </a:spcBef>
            </a:pPr>
            <a:r>
              <a:rPr lang="nl-NL" dirty="0"/>
              <a:t>Encouraging and rewarding profiling</a:t>
            </a:r>
          </a:p>
          <a:p>
            <a:pPr lvl="1">
              <a:spcBef>
                <a:spcPts val="600"/>
              </a:spcBef>
            </a:pPr>
            <a:r>
              <a:rPr lang="nl-NL" dirty="0"/>
              <a:t>Settings select clear profile</a:t>
            </a:r>
          </a:p>
          <a:p>
            <a:pPr lvl="1">
              <a:spcBef>
                <a:spcPts val="600"/>
              </a:spcBef>
            </a:pPr>
            <a:r>
              <a:rPr lang="nl-NL" dirty="0"/>
              <a:t>Profiling creates centre of gravity</a:t>
            </a:r>
          </a:p>
          <a:p>
            <a:pPr lvl="1">
              <a:spcBef>
                <a:spcPts val="600"/>
              </a:spcBef>
            </a:pPr>
            <a:r>
              <a:rPr lang="nl-NL" dirty="0" err="1"/>
              <a:t>Excelling</a:t>
            </a:r>
            <a:r>
              <a:rPr lang="nl-NL" dirty="0"/>
              <a:t> helps</a:t>
            </a:r>
          </a:p>
          <a:p>
            <a:endParaRPr 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D5A014-9A99-C1DF-8DEB-964154CBBB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154" r="17966" b="-1"/>
          <a:stretch/>
        </p:blipFill>
        <p:spPr>
          <a:xfrm>
            <a:off x="1524020" y="10"/>
            <a:ext cx="2990068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084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A3FA25D-6156-8161-9D32-CDBDFC1561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70144" y="2066544"/>
            <a:ext cx="4256208" cy="437083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l-NL" sz="2400" dirty="0"/>
              <a:t>What is Shared </a:t>
            </a:r>
            <a:r>
              <a:rPr lang="nl-NL" sz="2400" dirty="0" err="1"/>
              <a:t>prosperity</a:t>
            </a:r>
            <a:r>
              <a:rPr lang="nl-NL" sz="2400" dirty="0"/>
              <a:t>? </a:t>
            </a:r>
          </a:p>
          <a:p>
            <a:pPr>
              <a:spcAft>
                <a:spcPts val="600"/>
              </a:spcAft>
            </a:pPr>
            <a:r>
              <a:rPr lang="nl-NL" sz="2400" dirty="0"/>
              <a:t>Not just BRP, but </a:t>
            </a:r>
            <a:r>
              <a:rPr lang="nl-NL" sz="2400" dirty="0" err="1"/>
              <a:t>also</a:t>
            </a:r>
            <a:r>
              <a:rPr lang="nl-NL" sz="2400" dirty="0"/>
              <a:t> welfare &amp; well-</a:t>
            </a:r>
            <a:r>
              <a:rPr lang="nl-NL" sz="2400" dirty="0" err="1"/>
              <a:t>being</a:t>
            </a:r>
            <a:r>
              <a:rPr lang="nl-NL" sz="2400" dirty="0"/>
              <a:t> </a:t>
            </a:r>
          </a:p>
          <a:p>
            <a:pPr>
              <a:spcAft>
                <a:spcPts val="600"/>
              </a:spcAft>
            </a:pPr>
            <a:endParaRPr lang="nl-NL" sz="2400" dirty="0"/>
          </a:p>
          <a:p>
            <a:pPr>
              <a:spcAft>
                <a:spcPts val="600"/>
              </a:spcAft>
            </a:pPr>
            <a:endParaRPr lang="nl-NL" dirty="0"/>
          </a:p>
        </p:txBody>
      </p:sp>
      <p:pic>
        <p:nvPicPr>
          <p:cNvPr id="1026" name="Picture 2" descr="Een hoop Brede Welvaart | MiddelPunt Media">
            <a:extLst>
              <a:ext uri="{FF2B5EF4-FFF2-40B4-BE49-F238E27FC236}">
                <a16:creationId xmlns:a16="http://schemas.microsoft.com/office/drawing/2014/main" id="{EED3D67D-5527-1A80-2A50-995B69D6BBDB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" r="13456" b="2"/>
          <a:stretch/>
        </p:blipFill>
        <p:spPr bwMode="auto">
          <a:xfrm>
            <a:off x="6334366" y="2932738"/>
            <a:ext cx="3703321" cy="370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002687C-6A86-709E-B274-BAB381AA1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4000" y="685800"/>
            <a:ext cx="6341040" cy="342900"/>
          </a:xfrm>
        </p:spPr>
        <p:txBody>
          <a:bodyPr anchor="ctr">
            <a:normAutofit fontScale="90000"/>
          </a:bodyPr>
          <a:lstStyle/>
          <a:p>
            <a:r>
              <a:rPr lang="nl-NL" dirty="0"/>
              <a:t>Shared </a:t>
            </a:r>
            <a:r>
              <a:rPr lang="nl-NL" dirty="0" err="1"/>
              <a:t>prosperity</a:t>
            </a:r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2059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Gezondheidsproblemen personen met een lage sociaal-economische status">
            <a:extLst>
              <a:ext uri="{FF2B5EF4-FFF2-40B4-BE49-F238E27FC236}">
                <a16:creationId xmlns:a16="http://schemas.microsoft.com/office/drawing/2014/main" id="{925E20C6-1422-78FD-29C2-D8B56A1B5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26353" y="2202052"/>
            <a:ext cx="4041649" cy="413267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A3FA25D-6156-8161-9D32-CDBDFC1561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01554" y="1677880"/>
            <a:ext cx="4660777" cy="475949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l-NL" sz="2400" dirty="0"/>
              <a:t>The region is characterised by a number of unique features and developments </a:t>
            </a:r>
            <a:r>
              <a:rPr lang="nl-NL" sz="1400" dirty="0"/>
              <a:t>(not exhaustive)</a:t>
            </a:r>
            <a:r>
              <a:rPr lang="nl-NL" sz="2400" dirty="0"/>
              <a:t>:</a:t>
            </a:r>
          </a:p>
          <a:p>
            <a:pPr>
              <a:spcAft>
                <a:spcPts val="600"/>
              </a:spcAft>
            </a:pPr>
            <a:endParaRPr lang="nl-NL" sz="2400" dirty="0"/>
          </a:p>
          <a:p>
            <a:pPr lvl="1">
              <a:spcAft>
                <a:spcPts val="600"/>
              </a:spcAft>
            </a:pPr>
            <a:r>
              <a:rPr lang="nl-NL" dirty="0"/>
              <a:t>Low SES</a:t>
            </a:r>
          </a:p>
          <a:p>
            <a:pPr lvl="1">
              <a:spcAft>
                <a:spcPts val="600"/>
              </a:spcAft>
            </a:pPr>
            <a:r>
              <a:rPr lang="nl-NL" dirty="0" err="1"/>
              <a:t>Shrinking</a:t>
            </a:r>
            <a:r>
              <a:rPr lang="nl-NL" dirty="0"/>
              <a:t> </a:t>
            </a:r>
            <a:r>
              <a:rPr lang="nl-NL" dirty="0" err="1"/>
              <a:t>population</a:t>
            </a:r>
            <a:r>
              <a:rPr lang="nl-NL" dirty="0"/>
              <a:t>, </a:t>
            </a:r>
            <a:r>
              <a:rPr lang="nl-NL" dirty="0" err="1"/>
              <a:t>less</a:t>
            </a:r>
            <a:r>
              <a:rPr lang="nl-NL" dirty="0"/>
              <a:t> </a:t>
            </a:r>
            <a:r>
              <a:rPr lang="nl-NL" dirty="0" err="1"/>
              <a:t>younger</a:t>
            </a:r>
            <a:r>
              <a:rPr lang="nl-NL" dirty="0"/>
              <a:t> </a:t>
            </a:r>
            <a:r>
              <a:rPr lang="nl-NL" dirty="0" err="1"/>
              <a:t>people</a:t>
            </a:r>
            <a:r>
              <a:rPr lang="nl-NL" dirty="0"/>
              <a:t> more </a:t>
            </a:r>
            <a:r>
              <a:rPr lang="nl-NL" dirty="0" err="1"/>
              <a:t>elderly</a:t>
            </a:r>
            <a:endParaRPr lang="nl-NL" dirty="0"/>
          </a:p>
          <a:p>
            <a:pPr lvl="1">
              <a:spcAft>
                <a:spcPts val="600"/>
              </a:spcAft>
            </a:pPr>
            <a:r>
              <a:rPr lang="nl-NL" dirty="0"/>
              <a:t>(structural) labour market shortages</a:t>
            </a:r>
          </a:p>
          <a:p>
            <a:pPr marL="144000" lvl="1" indent="0">
              <a:spcAft>
                <a:spcPts val="600"/>
              </a:spcAft>
              <a:buNone/>
            </a:pPr>
            <a:endParaRPr lang="nl-NL" dirty="0"/>
          </a:p>
          <a:p>
            <a:pPr marL="144000" lvl="1" indent="0">
              <a:spcAft>
                <a:spcPts val="600"/>
              </a:spcAft>
              <a:buNone/>
            </a:pP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002687C-6A86-709E-B274-BAB381AA1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825" y="685800"/>
            <a:ext cx="6341040" cy="342900"/>
          </a:xfrm>
        </p:spPr>
        <p:txBody>
          <a:bodyPr anchor="ctr">
            <a:normAutofit fontScale="90000"/>
          </a:bodyPr>
          <a:lstStyle/>
          <a:p>
            <a:r>
              <a:rPr lang="nl-NL" dirty="0"/>
              <a:t>Shared </a:t>
            </a:r>
            <a:r>
              <a:rPr lang="nl-NL" dirty="0" err="1"/>
              <a:t>prosperity</a:t>
            </a:r>
            <a:endParaRPr lang="nl-NL" dirty="0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5A80D791-4126-73C3-61FE-87F752C7DB93}"/>
              </a:ext>
            </a:extLst>
          </p:cNvPr>
          <p:cNvSpPr/>
          <p:nvPr/>
        </p:nvSpPr>
        <p:spPr>
          <a:xfrm>
            <a:off x="4083050" y="5894773"/>
            <a:ext cx="3895016" cy="7861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Social issues</a:t>
            </a:r>
          </a:p>
        </p:txBody>
      </p:sp>
    </p:spTree>
    <p:extLst>
      <p:ext uri="{BB962C8B-B14F-4D97-AF65-F5344CB8AC3E}">
        <p14:creationId xmlns:p14="http://schemas.microsoft.com/office/powerpoint/2010/main" val="2025672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A3FA25D-6156-8161-9D32-CDBDFC1561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01554" y="2936146"/>
            <a:ext cx="6743311" cy="3501229"/>
          </a:xfrm>
        </p:spPr>
        <p:txBody>
          <a:bodyPr>
            <a:normAutofit/>
          </a:bodyPr>
          <a:lstStyle/>
          <a:p>
            <a:pPr marL="486900" lvl="1" indent="-342900">
              <a:spcAft>
                <a:spcPts val="600"/>
              </a:spcAft>
            </a:pPr>
            <a:endParaRPr lang="nl-NL" dirty="0"/>
          </a:p>
          <a:p>
            <a:pPr marL="486900" lvl="1" indent="-342900">
              <a:spcAft>
                <a:spcPts val="600"/>
              </a:spcAft>
            </a:pPr>
            <a:r>
              <a:rPr lang="nl-NL" dirty="0"/>
              <a:t>The </a:t>
            </a:r>
            <a:r>
              <a:rPr lang="nl-NL" dirty="0" err="1"/>
              <a:t>shrinking</a:t>
            </a:r>
            <a:r>
              <a:rPr lang="nl-NL" dirty="0"/>
              <a:t> </a:t>
            </a:r>
            <a:r>
              <a:rPr lang="nl-NL" dirty="0" err="1"/>
              <a:t>population</a:t>
            </a:r>
            <a:r>
              <a:rPr lang="nl-NL" dirty="0"/>
              <a:t> leads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impoverishment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infrastructure</a:t>
            </a:r>
            <a:endParaRPr lang="nl-NL" dirty="0"/>
          </a:p>
          <a:p>
            <a:pPr marL="944100" lvl="2" indent="-342900">
              <a:spcAft>
                <a:spcPts val="600"/>
              </a:spcAft>
            </a:pPr>
            <a:r>
              <a:rPr lang="nl-NL" dirty="0"/>
              <a:t>How </a:t>
            </a:r>
            <a:r>
              <a:rPr lang="nl-NL" dirty="0" err="1"/>
              <a:t>can</a:t>
            </a:r>
            <a:r>
              <a:rPr lang="nl-NL" dirty="0"/>
              <a:t> we manage </a:t>
            </a:r>
            <a:r>
              <a:rPr lang="nl-NL" dirty="0" err="1"/>
              <a:t>that</a:t>
            </a:r>
            <a:r>
              <a:rPr lang="nl-NL" dirty="0"/>
              <a:t> health/ </a:t>
            </a:r>
            <a:r>
              <a:rPr lang="nl-NL" dirty="0" err="1"/>
              <a:t>education</a:t>
            </a:r>
            <a:r>
              <a:rPr lang="nl-NL" dirty="0"/>
              <a:t>/services is </a:t>
            </a:r>
            <a:r>
              <a:rPr lang="nl-NL" dirty="0" err="1"/>
              <a:t>accessible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everybody</a:t>
            </a:r>
            <a:r>
              <a:rPr lang="nl-NL" dirty="0"/>
              <a:t>?</a:t>
            </a:r>
          </a:p>
          <a:p>
            <a:pPr marL="144000" lvl="1" indent="0">
              <a:spcAft>
                <a:spcPts val="600"/>
              </a:spcAft>
              <a:buNone/>
            </a:pP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002687C-6A86-709E-B274-BAB381AA1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825" y="685800"/>
            <a:ext cx="6341040" cy="342900"/>
          </a:xfrm>
        </p:spPr>
        <p:txBody>
          <a:bodyPr anchor="ctr">
            <a:normAutofit fontScale="90000"/>
          </a:bodyPr>
          <a:lstStyle/>
          <a:p>
            <a:r>
              <a:rPr lang="nl-NL" dirty="0" err="1"/>
              <a:t>What</a:t>
            </a:r>
            <a:r>
              <a:rPr lang="nl-NL" dirty="0"/>
              <a:t> does </a:t>
            </a:r>
            <a:r>
              <a:rPr lang="nl-NL" dirty="0" err="1"/>
              <a:t>it</a:t>
            </a:r>
            <a:r>
              <a:rPr lang="nl-NL" dirty="0"/>
              <a:t> </a:t>
            </a:r>
            <a:r>
              <a:rPr lang="nl-NL" dirty="0" err="1"/>
              <a:t>mean</a:t>
            </a:r>
            <a:r>
              <a:rPr lang="nl-NL" dirty="0"/>
              <a:t>?</a:t>
            </a:r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5A80D791-4126-73C3-61FE-87F752C7DB93}"/>
              </a:ext>
            </a:extLst>
          </p:cNvPr>
          <p:cNvSpPr/>
          <p:nvPr/>
        </p:nvSpPr>
        <p:spPr>
          <a:xfrm>
            <a:off x="383505" y="1935170"/>
            <a:ext cx="3895016" cy="7861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Social issues</a:t>
            </a:r>
          </a:p>
        </p:txBody>
      </p:sp>
      <p:pic>
        <p:nvPicPr>
          <p:cNvPr id="1028" name="Picture 4" descr="Regionaal ov staakt volledige werkweek: 'Wij willen het liever ook niet'">
            <a:extLst>
              <a:ext uri="{FF2B5EF4-FFF2-40B4-BE49-F238E27FC236}">
                <a16:creationId xmlns:a16="http://schemas.microsoft.com/office/drawing/2014/main" id="{BED70145-184C-B6F1-8237-E0891B560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159" y="4340798"/>
            <a:ext cx="2883323" cy="215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042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A3FA25D-6156-8161-9D32-CDBDFC1561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01554" y="2936146"/>
            <a:ext cx="6743311" cy="3501229"/>
          </a:xfrm>
        </p:spPr>
        <p:txBody>
          <a:bodyPr>
            <a:normAutofit lnSpcReduction="10000"/>
          </a:bodyPr>
          <a:lstStyle/>
          <a:p>
            <a:pPr marL="486900" lvl="1" indent="-342900">
              <a:spcAft>
                <a:spcPts val="600"/>
              </a:spcAft>
            </a:pPr>
            <a:endParaRPr lang="nl-NL" dirty="0"/>
          </a:p>
          <a:p>
            <a:pPr marL="486900" lvl="1" indent="-342900">
              <a:spcAft>
                <a:spcPts val="600"/>
              </a:spcAft>
            </a:pPr>
            <a:r>
              <a:rPr lang="nl-NL" dirty="0"/>
              <a:t>The </a:t>
            </a:r>
            <a:r>
              <a:rPr lang="nl-NL" dirty="0" err="1"/>
              <a:t>shrinking</a:t>
            </a:r>
            <a:r>
              <a:rPr lang="nl-NL" dirty="0"/>
              <a:t> </a:t>
            </a:r>
            <a:r>
              <a:rPr lang="nl-NL" dirty="0" err="1"/>
              <a:t>popultation</a:t>
            </a:r>
            <a:r>
              <a:rPr lang="nl-NL" dirty="0"/>
              <a:t> leads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choices</a:t>
            </a:r>
            <a:r>
              <a:rPr lang="nl-NL" dirty="0"/>
              <a:t>  of </a:t>
            </a:r>
            <a:r>
              <a:rPr lang="nl-NL" dirty="0" err="1"/>
              <a:t>educations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regions</a:t>
            </a:r>
            <a:endParaRPr lang="nl-NL" dirty="0"/>
          </a:p>
          <a:p>
            <a:pPr marL="944100" lvl="2" indent="-342900">
              <a:spcAft>
                <a:spcPts val="600"/>
              </a:spcAft>
            </a:pPr>
            <a:r>
              <a:rPr lang="nl-NL" dirty="0"/>
              <a:t>Young </a:t>
            </a:r>
            <a:r>
              <a:rPr lang="nl-NL" dirty="0" err="1"/>
              <a:t>people</a:t>
            </a:r>
            <a:r>
              <a:rPr lang="nl-NL" dirty="0"/>
              <a:t> </a:t>
            </a:r>
            <a:r>
              <a:rPr lang="nl-NL" dirty="0" err="1"/>
              <a:t>leaving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region</a:t>
            </a:r>
            <a:r>
              <a:rPr lang="nl-NL" dirty="0"/>
              <a:t>, </a:t>
            </a:r>
            <a:r>
              <a:rPr lang="nl-NL" dirty="0" err="1"/>
              <a:t>how</a:t>
            </a:r>
            <a:r>
              <a:rPr lang="nl-NL" dirty="0"/>
              <a:t> do we get </a:t>
            </a:r>
            <a:r>
              <a:rPr lang="nl-NL" dirty="0" err="1"/>
              <a:t>them</a:t>
            </a:r>
            <a:r>
              <a:rPr lang="nl-NL" dirty="0"/>
              <a:t> back?</a:t>
            </a:r>
          </a:p>
          <a:p>
            <a:pPr marL="944100" lvl="2" indent="-342900">
              <a:spcAft>
                <a:spcPts val="600"/>
              </a:spcAft>
            </a:pPr>
            <a:r>
              <a:rPr lang="nl-NL" dirty="0"/>
              <a:t>Braindrain: </a:t>
            </a:r>
            <a:r>
              <a:rPr lang="nl-NL" dirty="0" err="1"/>
              <a:t>how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we keep/ get </a:t>
            </a:r>
            <a:r>
              <a:rPr lang="nl-NL" dirty="0" err="1"/>
              <a:t>the</a:t>
            </a:r>
            <a:r>
              <a:rPr lang="nl-NL" dirty="0"/>
              <a:t> right skills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region</a:t>
            </a:r>
            <a:r>
              <a:rPr lang="nl-NL" dirty="0"/>
              <a:t>?</a:t>
            </a:r>
          </a:p>
          <a:p>
            <a:pPr marL="944100" lvl="2" indent="-342900">
              <a:spcAft>
                <a:spcPts val="600"/>
              </a:spcAft>
            </a:pPr>
            <a:r>
              <a:rPr lang="nl-NL" dirty="0"/>
              <a:t>How </a:t>
            </a:r>
            <a:r>
              <a:rPr lang="nl-NL" dirty="0" err="1"/>
              <a:t>can</a:t>
            </a:r>
            <a:r>
              <a:rPr lang="nl-NL" dirty="0"/>
              <a:t> we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attractive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companies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education</a:t>
            </a:r>
            <a:r>
              <a:rPr lang="nl-NL" dirty="0"/>
              <a:t> is </a:t>
            </a:r>
            <a:r>
              <a:rPr lang="nl-NL" dirty="0" err="1"/>
              <a:t>an</a:t>
            </a:r>
            <a:r>
              <a:rPr lang="nl-NL" dirty="0"/>
              <a:t> issue?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002687C-6A86-709E-B274-BAB381AA1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825" y="685800"/>
            <a:ext cx="6341040" cy="342900"/>
          </a:xfrm>
        </p:spPr>
        <p:txBody>
          <a:bodyPr anchor="ctr">
            <a:normAutofit fontScale="90000"/>
          </a:bodyPr>
          <a:lstStyle/>
          <a:p>
            <a:r>
              <a:rPr lang="nl-NL" dirty="0" err="1"/>
              <a:t>What</a:t>
            </a:r>
            <a:r>
              <a:rPr lang="nl-NL" dirty="0"/>
              <a:t> does </a:t>
            </a:r>
            <a:r>
              <a:rPr lang="nl-NL" dirty="0" err="1"/>
              <a:t>it</a:t>
            </a:r>
            <a:r>
              <a:rPr lang="nl-NL" dirty="0"/>
              <a:t> </a:t>
            </a:r>
            <a:r>
              <a:rPr lang="nl-NL" dirty="0" err="1"/>
              <a:t>mean</a:t>
            </a:r>
            <a:r>
              <a:rPr lang="nl-NL" dirty="0"/>
              <a:t>?</a:t>
            </a:r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5A80D791-4126-73C3-61FE-87F752C7DB93}"/>
              </a:ext>
            </a:extLst>
          </p:cNvPr>
          <p:cNvSpPr/>
          <p:nvPr/>
        </p:nvSpPr>
        <p:spPr>
          <a:xfrm>
            <a:off x="383505" y="1935170"/>
            <a:ext cx="3895016" cy="7861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Social issues</a:t>
            </a:r>
          </a:p>
        </p:txBody>
      </p:sp>
      <p:pic>
        <p:nvPicPr>
          <p:cNvPr id="3074" name="Picture 2" descr="Vlaamse leerlingen zijn wereldtop | De Morgen">
            <a:extLst>
              <a:ext uri="{FF2B5EF4-FFF2-40B4-BE49-F238E27FC236}">
                <a16:creationId xmlns:a16="http://schemas.microsoft.com/office/drawing/2014/main" id="{FF038FB9-CC07-D4E7-19BC-C91667A20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862" y="4461065"/>
            <a:ext cx="2409825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803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A3FA25D-6156-8161-9D32-CDBDFC1561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01554" y="2936146"/>
            <a:ext cx="6743311" cy="3501229"/>
          </a:xfrm>
        </p:spPr>
        <p:txBody>
          <a:bodyPr>
            <a:normAutofit/>
          </a:bodyPr>
          <a:lstStyle/>
          <a:p>
            <a:pPr marL="486900" lvl="1" indent="-342900">
              <a:spcAft>
                <a:spcPts val="600"/>
              </a:spcAft>
            </a:pPr>
            <a:r>
              <a:rPr lang="nl-NL" dirty="0"/>
              <a:t>Low SES</a:t>
            </a:r>
          </a:p>
          <a:p>
            <a:pPr marL="944100" lvl="2" indent="-342900">
              <a:spcAft>
                <a:spcPts val="600"/>
              </a:spcAft>
            </a:pPr>
            <a:r>
              <a:rPr lang="nl-NL" dirty="0" err="1"/>
              <a:t>Less</a:t>
            </a:r>
            <a:r>
              <a:rPr lang="nl-NL" dirty="0"/>
              <a:t> </a:t>
            </a:r>
            <a:r>
              <a:rPr lang="nl-NL" dirty="0" err="1"/>
              <a:t>Healthy</a:t>
            </a:r>
            <a:r>
              <a:rPr lang="nl-NL" dirty="0"/>
              <a:t> -&gt; more health care </a:t>
            </a:r>
            <a:r>
              <a:rPr lang="nl-NL" dirty="0" err="1"/>
              <a:t>costs</a:t>
            </a:r>
            <a:endParaRPr lang="nl-NL" dirty="0"/>
          </a:p>
          <a:p>
            <a:pPr marL="944100" lvl="2" indent="-342900">
              <a:spcAft>
                <a:spcPts val="600"/>
              </a:spcAft>
            </a:pPr>
            <a:r>
              <a:rPr lang="nl-NL" dirty="0"/>
              <a:t>More </a:t>
            </a:r>
            <a:r>
              <a:rPr lang="nl-NL" dirty="0" err="1"/>
              <a:t>often</a:t>
            </a:r>
            <a:r>
              <a:rPr lang="nl-NL" dirty="0"/>
              <a:t> </a:t>
            </a:r>
            <a:r>
              <a:rPr lang="nl-NL" dirty="0" err="1"/>
              <a:t>poverty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debts</a:t>
            </a:r>
            <a:r>
              <a:rPr lang="nl-NL" dirty="0"/>
              <a:t> -&gt; </a:t>
            </a:r>
            <a:r>
              <a:rPr lang="nl-NL" dirty="0" err="1"/>
              <a:t>how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we help </a:t>
            </a:r>
            <a:r>
              <a:rPr lang="nl-NL" dirty="0" err="1"/>
              <a:t>them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work</a:t>
            </a:r>
            <a:r>
              <a:rPr lang="nl-NL" dirty="0"/>
              <a:t> </a:t>
            </a:r>
            <a:r>
              <a:rPr lang="nl-NL" dirty="0" err="1"/>
              <a:t>process</a:t>
            </a:r>
            <a:endParaRPr lang="nl-NL" dirty="0"/>
          </a:p>
          <a:p>
            <a:pPr marL="944100" lvl="2" indent="-342900">
              <a:spcAft>
                <a:spcPts val="600"/>
              </a:spcAft>
            </a:pPr>
            <a:r>
              <a:rPr lang="nl-NL" dirty="0" err="1"/>
              <a:t>Population</a:t>
            </a:r>
            <a:r>
              <a:rPr lang="nl-NL" dirty="0"/>
              <a:t> has issues </a:t>
            </a:r>
            <a:r>
              <a:rPr lang="nl-NL" dirty="0" err="1"/>
              <a:t>to</a:t>
            </a:r>
            <a:r>
              <a:rPr lang="nl-NL" dirty="0"/>
              <a:t> make </a:t>
            </a:r>
            <a:r>
              <a:rPr lang="nl-NL" dirty="0" err="1"/>
              <a:t>their</a:t>
            </a:r>
            <a:r>
              <a:rPr lang="nl-NL" dirty="0"/>
              <a:t> homes </a:t>
            </a:r>
            <a:r>
              <a:rPr lang="nl-NL" dirty="0" err="1"/>
              <a:t>sustainable</a:t>
            </a:r>
            <a:endParaRPr lang="nl-NL" dirty="0"/>
          </a:p>
          <a:p>
            <a:pPr marL="944100" lvl="2" indent="-342900">
              <a:spcAft>
                <a:spcPts val="600"/>
              </a:spcAft>
            </a:pPr>
            <a:r>
              <a:rPr lang="nl-NL" dirty="0" err="1"/>
              <a:t>Social</a:t>
            </a:r>
            <a:r>
              <a:rPr lang="nl-NL" dirty="0"/>
              <a:t> issues like </a:t>
            </a:r>
            <a:r>
              <a:rPr lang="nl-NL" dirty="0" err="1"/>
              <a:t>loneliness</a:t>
            </a:r>
            <a:r>
              <a:rPr lang="nl-NL" dirty="0"/>
              <a:t> </a:t>
            </a:r>
          </a:p>
          <a:p>
            <a:pPr marL="486900" lvl="1" indent="-342900">
              <a:spcAft>
                <a:spcPts val="600"/>
              </a:spcAft>
            </a:pP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002687C-6A86-709E-B274-BAB381AA1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825" y="685800"/>
            <a:ext cx="6341040" cy="342900"/>
          </a:xfrm>
        </p:spPr>
        <p:txBody>
          <a:bodyPr anchor="ctr">
            <a:normAutofit fontScale="90000"/>
          </a:bodyPr>
          <a:lstStyle/>
          <a:p>
            <a:r>
              <a:rPr lang="nl-NL" dirty="0" err="1"/>
              <a:t>What</a:t>
            </a:r>
            <a:r>
              <a:rPr lang="nl-NL" dirty="0"/>
              <a:t> does </a:t>
            </a:r>
            <a:r>
              <a:rPr lang="nl-NL" dirty="0" err="1"/>
              <a:t>it</a:t>
            </a:r>
            <a:r>
              <a:rPr lang="nl-NL" dirty="0"/>
              <a:t> </a:t>
            </a:r>
            <a:r>
              <a:rPr lang="nl-NL" dirty="0" err="1"/>
              <a:t>mean</a:t>
            </a:r>
            <a:r>
              <a:rPr lang="nl-NL" dirty="0"/>
              <a:t>?</a:t>
            </a:r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5A80D791-4126-73C3-61FE-87F752C7DB93}"/>
              </a:ext>
            </a:extLst>
          </p:cNvPr>
          <p:cNvSpPr/>
          <p:nvPr/>
        </p:nvSpPr>
        <p:spPr>
          <a:xfrm>
            <a:off x="383505" y="1935170"/>
            <a:ext cx="3895016" cy="7861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Social issues</a:t>
            </a:r>
          </a:p>
        </p:txBody>
      </p:sp>
      <p:pic>
        <p:nvPicPr>
          <p:cNvPr id="4" name="Picture 2" descr="pedrosimoes.oude.mensen - De Speld">
            <a:extLst>
              <a:ext uri="{FF2B5EF4-FFF2-40B4-BE49-F238E27FC236}">
                <a16:creationId xmlns:a16="http://schemas.microsoft.com/office/drawing/2014/main" id="{F0EB2FF7-4689-3D29-7211-325EBF743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9589" y="4400291"/>
            <a:ext cx="3514268" cy="203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970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A3FA25D-6156-8161-9D32-CDBDFC1561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01554" y="2936146"/>
            <a:ext cx="6743311" cy="3501229"/>
          </a:xfrm>
        </p:spPr>
        <p:txBody>
          <a:bodyPr>
            <a:normAutofit lnSpcReduction="10000"/>
          </a:bodyPr>
          <a:lstStyle/>
          <a:p>
            <a:pPr marL="486900" lvl="1" indent="-342900">
              <a:spcAft>
                <a:spcPts val="600"/>
              </a:spcAft>
            </a:pPr>
            <a:endParaRPr lang="nl-NL" dirty="0"/>
          </a:p>
          <a:p>
            <a:pPr marL="486900" lvl="1" indent="-342900">
              <a:spcAft>
                <a:spcPts val="600"/>
              </a:spcAft>
            </a:pPr>
            <a:r>
              <a:rPr lang="nl-NL" dirty="0"/>
              <a:t>Labour market </a:t>
            </a:r>
            <a:r>
              <a:rPr lang="nl-NL" dirty="0" err="1"/>
              <a:t>shortage</a:t>
            </a:r>
            <a:endParaRPr lang="nl-NL" dirty="0"/>
          </a:p>
          <a:p>
            <a:pPr marL="944100" lvl="2" indent="-342900">
              <a:spcAft>
                <a:spcPts val="600"/>
              </a:spcAft>
            </a:pPr>
            <a:r>
              <a:rPr lang="nl-NL" dirty="0" err="1"/>
              <a:t>Shortages</a:t>
            </a:r>
            <a:r>
              <a:rPr lang="nl-NL" dirty="0"/>
              <a:t> in </a:t>
            </a:r>
            <a:r>
              <a:rPr lang="nl-NL" dirty="0" err="1"/>
              <a:t>healthcare</a:t>
            </a:r>
            <a:r>
              <a:rPr lang="nl-NL" dirty="0"/>
              <a:t> </a:t>
            </a:r>
            <a:r>
              <a:rPr lang="nl-NL" dirty="0" err="1"/>
              <a:t>also</a:t>
            </a:r>
            <a:r>
              <a:rPr lang="nl-NL" dirty="0"/>
              <a:t> </a:t>
            </a:r>
            <a:r>
              <a:rPr lang="nl-NL" dirty="0" err="1"/>
              <a:t>decrease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number</a:t>
            </a:r>
            <a:r>
              <a:rPr lang="nl-NL" dirty="0"/>
              <a:t> of </a:t>
            </a:r>
            <a:r>
              <a:rPr lang="nl-NL" dirty="0" err="1"/>
              <a:t>informal</a:t>
            </a:r>
            <a:r>
              <a:rPr lang="nl-NL" dirty="0"/>
              <a:t> </a:t>
            </a:r>
            <a:r>
              <a:rPr lang="nl-NL" dirty="0" err="1"/>
              <a:t>caregivers</a:t>
            </a:r>
            <a:endParaRPr lang="nl-NL" dirty="0"/>
          </a:p>
          <a:p>
            <a:pPr marL="944100" lvl="2" indent="-342900">
              <a:spcAft>
                <a:spcPts val="600"/>
              </a:spcAft>
            </a:pPr>
            <a:r>
              <a:rPr lang="nl-NL" dirty="0" err="1"/>
              <a:t>Shortages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technical</a:t>
            </a:r>
            <a:r>
              <a:rPr lang="nl-NL" dirty="0"/>
              <a:t> sector</a:t>
            </a:r>
          </a:p>
          <a:p>
            <a:pPr marL="944100" lvl="2" indent="-342900">
              <a:spcAft>
                <a:spcPts val="600"/>
              </a:spcAft>
            </a:pPr>
            <a:r>
              <a:rPr lang="nl-NL" dirty="0" err="1"/>
              <a:t>What</a:t>
            </a:r>
            <a:r>
              <a:rPr lang="nl-NL" dirty="0"/>
              <a:t> is </a:t>
            </a:r>
            <a:r>
              <a:rPr lang="nl-NL" dirty="0" err="1"/>
              <a:t>needed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robotisation</a:t>
            </a:r>
            <a:r>
              <a:rPr lang="nl-NL" dirty="0"/>
              <a:t>? Are we ready?</a:t>
            </a:r>
          </a:p>
          <a:p>
            <a:pPr marL="944100" lvl="2" indent="-342900">
              <a:spcAft>
                <a:spcPts val="600"/>
              </a:spcAft>
            </a:pPr>
            <a:r>
              <a:rPr lang="nl-NL" dirty="0" err="1"/>
              <a:t>What</a:t>
            </a:r>
            <a:r>
              <a:rPr lang="nl-NL" dirty="0"/>
              <a:t> is </a:t>
            </a:r>
            <a:r>
              <a:rPr lang="nl-NL" dirty="0" err="1"/>
              <a:t>needed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embed</a:t>
            </a:r>
            <a:r>
              <a:rPr lang="nl-NL" dirty="0"/>
              <a:t> migrant </a:t>
            </a:r>
            <a:r>
              <a:rPr lang="nl-NL" dirty="0" err="1"/>
              <a:t>workers</a:t>
            </a:r>
            <a:r>
              <a:rPr lang="nl-NL" dirty="0"/>
              <a:t>?</a:t>
            </a:r>
          </a:p>
          <a:p>
            <a:pPr marL="944100" lvl="2" indent="-342900">
              <a:spcAft>
                <a:spcPts val="600"/>
              </a:spcAft>
            </a:pPr>
            <a:r>
              <a:rPr lang="nl-NL" dirty="0" err="1"/>
              <a:t>What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solutions</a:t>
            </a:r>
            <a:r>
              <a:rPr lang="nl-NL" dirty="0"/>
              <a:t> do we have? </a:t>
            </a:r>
          </a:p>
          <a:p>
            <a:pPr marL="944100" lvl="2" indent="-342900">
              <a:spcAft>
                <a:spcPts val="600"/>
              </a:spcAft>
            </a:pP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002687C-6A86-709E-B274-BAB381AA1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825" y="685800"/>
            <a:ext cx="6341040" cy="342900"/>
          </a:xfrm>
        </p:spPr>
        <p:txBody>
          <a:bodyPr anchor="ctr">
            <a:normAutofit fontScale="90000"/>
          </a:bodyPr>
          <a:lstStyle/>
          <a:p>
            <a:r>
              <a:rPr lang="nl-NL" dirty="0" err="1"/>
              <a:t>What</a:t>
            </a:r>
            <a:r>
              <a:rPr lang="nl-NL" dirty="0"/>
              <a:t> does </a:t>
            </a:r>
            <a:r>
              <a:rPr lang="nl-NL" dirty="0" err="1"/>
              <a:t>it</a:t>
            </a:r>
            <a:r>
              <a:rPr lang="nl-NL" dirty="0"/>
              <a:t> </a:t>
            </a:r>
            <a:r>
              <a:rPr lang="nl-NL" dirty="0" err="1"/>
              <a:t>mean</a:t>
            </a:r>
            <a:r>
              <a:rPr lang="nl-NL" dirty="0"/>
              <a:t>?</a:t>
            </a:r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5A80D791-4126-73C3-61FE-87F752C7DB93}"/>
              </a:ext>
            </a:extLst>
          </p:cNvPr>
          <p:cNvSpPr/>
          <p:nvPr/>
        </p:nvSpPr>
        <p:spPr>
          <a:xfrm>
            <a:off x="383505" y="1935170"/>
            <a:ext cx="3895016" cy="7861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Social issues</a:t>
            </a:r>
          </a:p>
        </p:txBody>
      </p:sp>
      <p:pic>
        <p:nvPicPr>
          <p:cNvPr id="4098" name="Picture 2" descr="Technische sector verwacht winststijging">
            <a:extLst>
              <a:ext uri="{FF2B5EF4-FFF2-40B4-BE49-F238E27FC236}">
                <a16:creationId xmlns:a16="http://schemas.microsoft.com/office/drawing/2014/main" id="{4970BF89-F46D-2292-ED17-D8FF3A346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271" y="4135773"/>
            <a:ext cx="3285742" cy="218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784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85C1469-DF5E-2180-724E-03D53EF42E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38991" y="1868566"/>
            <a:ext cx="1730322" cy="461419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1B6175E-E88D-2D70-840D-F8451F6166F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38455" y="1868566"/>
            <a:ext cx="1730322" cy="461419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B78C5CE6-B048-BD5E-CABE-A4D304D0329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38157" y="1868566"/>
            <a:ext cx="1730322" cy="461419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3C1BB79F-122B-7CEB-1EAF-090F0B541762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315000"/>
                    </a14:imgEffect>
                    <a14:imgEffect>
                      <a14:brightnessContrast brigh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9527" y="1868566"/>
            <a:ext cx="1730322" cy="4614195"/>
          </a:xfrm>
          <a:prstGeom prst="rect">
            <a:avLst/>
          </a:prstGeom>
          <a:gradFill>
            <a:gsLst>
              <a:gs pos="43882">
                <a:srgbClr val="CAD7EE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F2D69124-8A95-0654-62DE-47631750D3F5}"/>
              </a:ext>
            </a:extLst>
          </p:cNvPr>
          <p:cNvSpPr txBox="1"/>
          <p:nvPr/>
        </p:nvSpPr>
        <p:spPr>
          <a:xfrm>
            <a:off x="7553745" y="386662"/>
            <a:ext cx="4706089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nl-NL" sz="1050" b="1" dirty="0">
                <a:solidFill>
                  <a:srgbClr val="002060"/>
                </a:solidFill>
                <a:latin typeface="Cera PRO" panose="00000500000000000000" pitchFamily="2" charset="0"/>
              </a:rPr>
              <a:t>Wij maken impact in onze regio en in (perifere) regio’s elders in de wereld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nl-NL" sz="1050" b="1" dirty="0">
                <a:solidFill>
                  <a:srgbClr val="002060"/>
                </a:solidFill>
                <a:latin typeface="Cera PRO" panose="00000500000000000000" pitchFamily="2" charset="0"/>
              </a:rPr>
              <a:t>Wij werken multidisciplinair aan (maatschappelijke) vraagstukken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nl-NL" sz="1050" b="1" dirty="0">
                <a:solidFill>
                  <a:srgbClr val="002060"/>
                </a:solidFill>
                <a:latin typeface="Cera PRO" panose="00000500000000000000" pitchFamily="2" charset="0"/>
              </a:rPr>
              <a:t>Wij werken samen met andere partners en regio’s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nl-NL" sz="1050" b="1" dirty="0">
                <a:solidFill>
                  <a:srgbClr val="002060"/>
                </a:solidFill>
                <a:latin typeface="Cera PRO" panose="00000500000000000000" pitchFamily="2" charset="0"/>
              </a:rPr>
              <a:t>Wij houden in onze projecten en onderzoeken rekening met specifieke kenmerken van de regio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nl-NL" sz="1400" b="1" dirty="0">
              <a:solidFill>
                <a:schemeClr val="accent1">
                  <a:lumMod val="75000"/>
                </a:schemeClr>
              </a:solidFill>
              <a:latin typeface="Cera PRO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nl-NL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056BB7C3-B9D4-9620-F59D-81AE5C6D86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4232" y="67353"/>
            <a:ext cx="1575465" cy="1576873"/>
          </a:xfrm>
          <a:prstGeom prst="ellipse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28CF6BF3-EC04-3EA5-58AF-6BA3F7262706}"/>
              </a:ext>
            </a:extLst>
          </p:cNvPr>
          <p:cNvSpPr txBox="1"/>
          <p:nvPr/>
        </p:nvSpPr>
        <p:spPr>
          <a:xfrm>
            <a:off x="1360891" y="701900"/>
            <a:ext cx="1018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700" dirty="0">
                <a:latin typeface="Cera PRO" panose="00000500000000000000" pitchFamily="2" charset="0"/>
              </a:rPr>
              <a:t>Brede </a:t>
            </a:r>
          </a:p>
          <a:p>
            <a:pPr algn="ctr"/>
            <a:r>
              <a:rPr lang="nl-NL" sz="700" dirty="0">
                <a:latin typeface="Cera PRO" panose="00000500000000000000" pitchFamily="2" charset="0"/>
              </a:rPr>
              <a:t>Welvaart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D87A4063-4F24-A03C-360F-B9A2A8A92C16}"/>
              </a:ext>
            </a:extLst>
          </p:cNvPr>
          <p:cNvSpPr txBox="1"/>
          <p:nvPr/>
        </p:nvSpPr>
        <p:spPr>
          <a:xfrm>
            <a:off x="739289" y="1946245"/>
            <a:ext cx="1730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b="1" dirty="0">
                <a:latin typeface="Cera PRO" panose="00000500000000000000" pitchFamily="2" charset="0"/>
              </a:rPr>
              <a:t>Aantrekken en behouden van voldoende professionals</a:t>
            </a:r>
          </a:p>
        </p:txBody>
      </p:sp>
      <p:pic>
        <p:nvPicPr>
          <p:cNvPr id="1032" name="Picture 8" descr="Inspiratiemiddag Aanpak en oplossingen arbeidsmarktkrapte - Vitaal Bedrijf">
            <a:extLst>
              <a:ext uri="{FF2B5EF4-FFF2-40B4-BE49-F238E27FC236}">
                <a16:creationId xmlns:a16="http://schemas.microsoft.com/office/drawing/2014/main" id="{5344C5DB-74F4-75E9-2B3C-7D70C16B3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414" y="2418308"/>
            <a:ext cx="1387478" cy="77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61F85DB4-0901-E9E7-1CC9-9383690A38A8}"/>
              </a:ext>
            </a:extLst>
          </p:cNvPr>
          <p:cNvSpPr txBox="1"/>
          <p:nvPr/>
        </p:nvSpPr>
        <p:spPr>
          <a:xfrm>
            <a:off x="737098" y="4704461"/>
            <a:ext cx="1730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b="1" dirty="0">
                <a:latin typeface="Cera PRO" panose="00000500000000000000" pitchFamily="2" charset="0"/>
              </a:rPr>
              <a:t>Thema’s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Wendbaar vakmanschap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Toekomstbestendige arbeidsmarkt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Duurzaam opleiden</a:t>
            </a:r>
          </a:p>
        </p:txBody>
      </p:sp>
      <p:sp>
        <p:nvSpPr>
          <p:cNvPr id="1031" name="Tekstvak 1030">
            <a:extLst>
              <a:ext uri="{FF2B5EF4-FFF2-40B4-BE49-F238E27FC236}">
                <a16:creationId xmlns:a16="http://schemas.microsoft.com/office/drawing/2014/main" id="{F4485CEA-84D9-E7ED-39A7-95203DCDD0DD}"/>
              </a:ext>
            </a:extLst>
          </p:cNvPr>
          <p:cNvSpPr txBox="1"/>
          <p:nvPr/>
        </p:nvSpPr>
        <p:spPr>
          <a:xfrm>
            <a:off x="3036800" y="4714457"/>
            <a:ext cx="17155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b="1" dirty="0">
                <a:latin typeface="Cera PRO" panose="00000500000000000000" pitchFamily="2" charset="0"/>
              </a:rPr>
              <a:t>Thema’s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Digitale geletterdheid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Digitale zorginnovatie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Digitale weerbaarheid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Mensgerichte innovatie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Veerkrachtige netwerken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Scenarioplanning &amp; Strategic </a:t>
            </a:r>
            <a:r>
              <a:rPr lang="nl-NL" sz="800" dirty="0" err="1">
                <a:latin typeface="Cera PRO" panose="00000500000000000000" pitchFamily="2" charset="0"/>
              </a:rPr>
              <a:t>Foresight</a:t>
            </a:r>
            <a:endParaRPr lang="nl-NL" sz="800" dirty="0">
              <a:latin typeface="Cera PRO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Watertechnologie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Computer </a:t>
            </a:r>
            <a:r>
              <a:rPr lang="nl-NL" sz="800" dirty="0" err="1">
                <a:latin typeface="Cera PRO" panose="00000500000000000000" pitchFamily="2" charset="0"/>
              </a:rPr>
              <a:t>vision</a:t>
            </a:r>
            <a:r>
              <a:rPr lang="nl-NL" sz="800" dirty="0">
                <a:latin typeface="Cera PRO" panose="00000500000000000000" pitchFamily="2" charset="0"/>
              </a:rPr>
              <a:t> &amp; data </a:t>
            </a:r>
            <a:r>
              <a:rPr lang="nl-NL" sz="800" dirty="0" err="1">
                <a:latin typeface="Cera PRO" panose="00000500000000000000" pitchFamily="2" charset="0"/>
              </a:rPr>
              <a:t>science</a:t>
            </a:r>
            <a:r>
              <a:rPr lang="nl-NL" sz="800" dirty="0">
                <a:latin typeface="Cera PRO" panose="00000500000000000000" pitchFamily="2" charset="0"/>
              </a:rPr>
              <a:t> </a:t>
            </a:r>
          </a:p>
        </p:txBody>
      </p:sp>
      <p:sp>
        <p:nvSpPr>
          <p:cNvPr id="1033" name="Tekstvak 1032">
            <a:extLst>
              <a:ext uri="{FF2B5EF4-FFF2-40B4-BE49-F238E27FC236}">
                <a16:creationId xmlns:a16="http://schemas.microsoft.com/office/drawing/2014/main" id="{86A7BD41-F4AE-2F5A-2AF6-DE44D799AE1B}"/>
              </a:ext>
            </a:extLst>
          </p:cNvPr>
          <p:cNvSpPr txBox="1"/>
          <p:nvPr/>
        </p:nvSpPr>
        <p:spPr>
          <a:xfrm>
            <a:off x="3053551" y="1927680"/>
            <a:ext cx="172511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b="1" dirty="0">
                <a:latin typeface="Cera PRO" panose="00000500000000000000" pitchFamily="2" charset="0"/>
              </a:rPr>
              <a:t>Versterken regionale innovatiekracht &amp; digitalisering</a:t>
            </a:r>
          </a:p>
        </p:txBody>
      </p:sp>
      <p:pic>
        <p:nvPicPr>
          <p:cNvPr id="1040" name="Picture 16" descr="Mastermodule Innovatiekracht - SUAS">
            <a:extLst>
              <a:ext uri="{FF2B5EF4-FFF2-40B4-BE49-F238E27FC236}">
                <a16:creationId xmlns:a16="http://schemas.microsoft.com/office/drawing/2014/main" id="{E1938344-973D-4E18-3F00-326FE0528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066" y="2418308"/>
            <a:ext cx="1335202" cy="77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Tekstvak 1035">
            <a:extLst>
              <a:ext uri="{FF2B5EF4-FFF2-40B4-BE49-F238E27FC236}">
                <a16:creationId xmlns:a16="http://schemas.microsoft.com/office/drawing/2014/main" id="{76B4D3D9-2541-E05C-B810-DF1FA6702E31}"/>
              </a:ext>
            </a:extLst>
          </p:cNvPr>
          <p:cNvSpPr txBox="1"/>
          <p:nvPr/>
        </p:nvSpPr>
        <p:spPr>
          <a:xfrm>
            <a:off x="5314296" y="1946245"/>
            <a:ext cx="177913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b="1" dirty="0">
                <a:latin typeface="Cera PRO" panose="00000500000000000000" pitchFamily="2" charset="0"/>
              </a:rPr>
              <a:t>Samenwerken aan een veerkrachtige, gezonde en inclusieve samenleving</a:t>
            </a:r>
          </a:p>
        </p:txBody>
      </p:sp>
      <p:pic>
        <p:nvPicPr>
          <p:cNvPr id="1039" name="Afbeelding 1038">
            <a:extLst>
              <a:ext uri="{FF2B5EF4-FFF2-40B4-BE49-F238E27FC236}">
                <a16:creationId xmlns:a16="http://schemas.microsoft.com/office/drawing/2014/main" id="{6E766BD8-BE11-7019-02B1-7E4B6E1C281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19783" y="2418308"/>
            <a:ext cx="1387417" cy="776988"/>
          </a:xfrm>
          <a:prstGeom prst="rect">
            <a:avLst/>
          </a:prstGeom>
        </p:spPr>
      </p:pic>
      <p:sp>
        <p:nvSpPr>
          <p:cNvPr id="1041" name="Tekstvak 1040">
            <a:extLst>
              <a:ext uri="{FF2B5EF4-FFF2-40B4-BE49-F238E27FC236}">
                <a16:creationId xmlns:a16="http://schemas.microsoft.com/office/drawing/2014/main" id="{94F737E5-D1F7-B1BD-87E3-FC1D10B77D4B}"/>
              </a:ext>
            </a:extLst>
          </p:cNvPr>
          <p:cNvSpPr txBox="1"/>
          <p:nvPr/>
        </p:nvSpPr>
        <p:spPr>
          <a:xfrm>
            <a:off x="5319275" y="4720740"/>
            <a:ext cx="1773178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b="1" dirty="0">
                <a:latin typeface="Cera PRO" panose="00000500000000000000" pitchFamily="2" charset="0"/>
              </a:rPr>
              <a:t>Thema’s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Inwonersparticipatie &amp; sociale kwaliteit van leven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Mediawijsheid &amp; gedrag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Nieuwe vormen van democratie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Kansengelijkheid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Van curatief naar preventief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Sociale innovatie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800" dirty="0">
              <a:latin typeface="Cera PRO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900" dirty="0">
              <a:latin typeface="Cera PRO" panose="00000500000000000000" pitchFamily="2" charset="0"/>
            </a:endParaRPr>
          </a:p>
        </p:txBody>
      </p:sp>
      <p:sp>
        <p:nvSpPr>
          <p:cNvPr id="1043" name="Tekstvak 1042">
            <a:extLst>
              <a:ext uri="{FF2B5EF4-FFF2-40B4-BE49-F238E27FC236}">
                <a16:creationId xmlns:a16="http://schemas.microsoft.com/office/drawing/2014/main" id="{5E216319-B345-C8EA-D3BC-BAD246458FB2}"/>
              </a:ext>
            </a:extLst>
          </p:cNvPr>
          <p:cNvSpPr txBox="1"/>
          <p:nvPr/>
        </p:nvSpPr>
        <p:spPr>
          <a:xfrm>
            <a:off x="7621642" y="1927679"/>
            <a:ext cx="1771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b="1" dirty="0">
                <a:latin typeface="Cera PRO" panose="00000500000000000000" pitchFamily="2" charset="0"/>
              </a:rPr>
              <a:t>Bouwen aan circulariteit duurzaamheid</a:t>
            </a:r>
          </a:p>
        </p:txBody>
      </p:sp>
      <p:sp>
        <p:nvSpPr>
          <p:cNvPr id="1044" name="Tekstvak 1043">
            <a:extLst>
              <a:ext uri="{FF2B5EF4-FFF2-40B4-BE49-F238E27FC236}">
                <a16:creationId xmlns:a16="http://schemas.microsoft.com/office/drawing/2014/main" id="{83D68F46-8E5B-6BE6-B225-7D3FDC8DE235}"/>
              </a:ext>
            </a:extLst>
          </p:cNvPr>
          <p:cNvSpPr txBox="1"/>
          <p:nvPr/>
        </p:nvSpPr>
        <p:spPr>
          <a:xfrm>
            <a:off x="739289" y="3292113"/>
            <a:ext cx="1730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b="1" dirty="0">
                <a:latin typeface="Cera PRO" panose="00000500000000000000" pitchFamily="2" charset="0"/>
              </a:rPr>
              <a:t>Wat zien we in de regio’s?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800" dirty="0">
                <a:latin typeface="Cera PRO" panose="00000500000000000000" pitchFamily="2" charset="0"/>
              </a:rPr>
              <a:t>Grote tekorten op de arbeidsmarkt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800" dirty="0">
                <a:latin typeface="Cera PRO" panose="00000500000000000000" pitchFamily="2" charset="0"/>
              </a:rPr>
              <a:t>Meer vraag naar arbeidsmigranten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800" dirty="0">
                <a:latin typeface="Cera PRO" panose="00000500000000000000" pitchFamily="2" charset="0"/>
              </a:rPr>
              <a:t>Krimp in aantal opleidingen en vraag naar flexibel en deeltijd onderwijs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800" dirty="0">
                <a:latin typeface="Cera PRO" panose="00000500000000000000" pitchFamily="2" charset="0"/>
              </a:rPr>
              <a:t>Mismatch arbeidsmarkt</a:t>
            </a:r>
          </a:p>
        </p:txBody>
      </p:sp>
      <p:sp>
        <p:nvSpPr>
          <p:cNvPr id="1046" name="Tekstvak 1045">
            <a:extLst>
              <a:ext uri="{FF2B5EF4-FFF2-40B4-BE49-F238E27FC236}">
                <a16:creationId xmlns:a16="http://schemas.microsoft.com/office/drawing/2014/main" id="{0E4BB21B-B944-3C58-C754-1E3C45BB2F9C}"/>
              </a:ext>
            </a:extLst>
          </p:cNvPr>
          <p:cNvSpPr txBox="1"/>
          <p:nvPr/>
        </p:nvSpPr>
        <p:spPr>
          <a:xfrm>
            <a:off x="3029401" y="3292113"/>
            <a:ext cx="173032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b="1" dirty="0">
                <a:latin typeface="Cera PRO" panose="00000500000000000000" pitchFamily="2" charset="0"/>
              </a:rPr>
              <a:t>Wat zien we in de regio’s?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800" dirty="0">
                <a:latin typeface="Cera PRO" panose="00000500000000000000" pitchFamily="2" charset="0"/>
              </a:rPr>
              <a:t>Relatief veel kleine </a:t>
            </a:r>
            <a:r>
              <a:rPr lang="nl-NL" sz="800" dirty="0" err="1">
                <a:latin typeface="Cera PRO" panose="00000500000000000000" pitchFamily="2" charset="0"/>
              </a:rPr>
              <a:t>MKB’ers</a:t>
            </a:r>
            <a:endParaRPr lang="nl-NL" sz="800" dirty="0">
              <a:latin typeface="Cera PRO" panose="00000500000000000000" pitchFamily="2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800" dirty="0">
                <a:latin typeface="Cera PRO" panose="00000500000000000000" pitchFamily="2" charset="0"/>
              </a:rPr>
              <a:t>Druk op de arbeidsmarkt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800" dirty="0">
                <a:latin typeface="Cera PRO" panose="00000500000000000000" pitchFamily="2" charset="0"/>
              </a:rPr>
              <a:t>Laag innovatief vermogen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800" dirty="0">
                <a:latin typeface="Cera PRO" panose="00000500000000000000" pitchFamily="2" charset="0"/>
              </a:rPr>
              <a:t>Relatief veel laagopgeleiden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nl-NL" sz="800" dirty="0">
              <a:latin typeface="Cera PRO" panose="00000500000000000000" pitchFamily="2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nl-NL" sz="800" dirty="0">
              <a:latin typeface="Cera PRO" panose="00000500000000000000" pitchFamily="2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nl-NL" sz="900" dirty="0">
              <a:latin typeface="Cera PRO" panose="00000500000000000000" pitchFamily="2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nl-NL" sz="900" dirty="0">
              <a:latin typeface="Cera PRO" panose="00000500000000000000" pitchFamily="2" charset="0"/>
            </a:endParaRPr>
          </a:p>
        </p:txBody>
      </p:sp>
      <p:sp>
        <p:nvSpPr>
          <p:cNvPr id="1047" name="Tekstvak 1046">
            <a:extLst>
              <a:ext uri="{FF2B5EF4-FFF2-40B4-BE49-F238E27FC236}">
                <a16:creationId xmlns:a16="http://schemas.microsoft.com/office/drawing/2014/main" id="{AF290D49-96FD-5A7E-8E04-BAB24E9D5748}"/>
              </a:ext>
            </a:extLst>
          </p:cNvPr>
          <p:cNvSpPr txBox="1"/>
          <p:nvPr/>
        </p:nvSpPr>
        <p:spPr>
          <a:xfrm>
            <a:off x="5345379" y="3292113"/>
            <a:ext cx="1730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b="1" dirty="0">
                <a:latin typeface="Cera PRO" panose="00000500000000000000" pitchFamily="2" charset="0"/>
              </a:rPr>
              <a:t>Wat zien we in de regio’s?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800" dirty="0">
                <a:latin typeface="Cera PRO" panose="00000500000000000000" pitchFamily="2" charset="0"/>
              </a:rPr>
              <a:t>Relatief veel inwoners met een lage sociaal economische status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800" dirty="0">
                <a:latin typeface="Cera PRO" panose="00000500000000000000" pitchFamily="2" charset="0"/>
              </a:rPr>
              <a:t>Vergrijzing en ontgroening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800" dirty="0">
                <a:latin typeface="Cera PRO" panose="00000500000000000000" pitchFamily="2" charset="0"/>
              </a:rPr>
              <a:t>Steeds minder vrijwilligers en mantelzorgers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800" dirty="0">
                <a:latin typeface="Cera PRO" panose="00000500000000000000" pitchFamily="2" charset="0"/>
              </a:rPr>
              <a:t>Kloof randstad en randland</a:t>
            </a:r>
          </a:p>
        </p:txBody>
      </p:sp>
      <p:sp>
        <p:nvSpPr>
          <p:cNvPr id="1048" name="Tekstvak 1047">
            <a:extLst>
              <a:ext uri="{FF2B5EF4-FFF2-40B4-BE49-F238E27FC236}">
                <a16:creationId xmlns:a16="http://schemas.microsoft.com/office/drawing/2014/main" id="{6148C44F-258F-D6B3-B6EB-003053832235}"/>
              </a:ext>
            </a:extLst>
          </p:cNvPr>
          <p:cNvSpPr txBox="1"/>
          <p:nvPr/>
        </p:nvSpPr>
        <p:spPr>
          <a:xfrm>
            <a:off x="7662814" y="3292113"/>
            <a:ext cx="1730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b="1" dirty="0">
                <a:latin typeface="Cera PRO" panose="00000500000000000000" pitchFamily="2" charset="0"/>
              </a:rPr>
              <a:t>Wat zien we in de regio’s?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800" dirty="0">
                <a:latin typeface="Cera PRO" panose="00000500000000000000" pitchFamily="2" charset="0"/>
              </a:rPr>
              <a:t>Hoge waardering perifeer gebied met schone lucht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800" dirty="0">
                <a:latin typeface="Cera PRO" panose="00000500000000000000" pitchFamily="2" charset="0"/>
              </a:rPr>
              <a:t>Conjunctuurgevoelig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nl-NL" sz="800" dirty="0">
              <a:latin typeface="Cera PRO" panose="00000500000000000000" pitchFamily="2" charset="0"/>
            </a:endParaRPr>
          </a:p>
          <a:p>
            <a:r>
              <a:rPr lang="nl-NL" sz="800" dirty="0">
                <a:latin typeface="Cera PRO" panose="00000500000000000000" pitchFamily="2" charset="0"/>
              </a:rPr>
              <a:t> </a:t>
            </a:r>
          </a:p>
        </p:txBody>
      </p:sp>
      <p:pic>
        <p:nvPicPr>
          <p:cNvPr id="1052" name="Afbeelding 1051">
            <a:extLst>
              <a:ext uri="{FF2B5EF4-FFF2-40B4-BE49-F238E27FC236}">
                <a16:creationId xmlns:a16="http://schemas.microsoft.com/office/drawing/2014/main" id="{D9E61C26-D275-C9F0-158C-E868DE87925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89919" y="2418308"/>
            <a:ext cx="1426797" cy="776988"/>
          </a:xfrm>
          <a:prstGeom prst="rect">
            <a:avLst/>
          </a:prstGeom>
        </p:spPr>
      </p:pic>
      <p:sp>
        <p:nvSpPr>
          <p:cNvPr id="1054" name="Tekstvak 1053">
            <a:extLst>
              <a:ext uri="{FF2B5EF4-FFF2-40B4-BE49-F238E27FC236}">
                <a16:creationId xmlns:a16="http://schemas.microsoft.com/office/drawing/2014/main" id="{A167636E-3633-B278-77DD-EAEF06C6D7EE}"/>
              </a:ext>
            </a:extLst>
          </p:cNvPr>
          <p:cNvSpPr txBox="1"/>
          <p:nvPr/>
        </p:nvSpPr>
        <p:spPr>
          <a:xfrm>
            <a:off x="7645081" y="4704461"/>
            <a:ext cx="173032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b="1" dirty="0">
                <a:latin typeface="Cera PRO" panose="00000500000000000000" pitchFamily="2" charset="0"/>
              </a:rPr>
              <a:t>Thema’s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Circulair Plastics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Betekenisvol ondernemen &amp; ethisch leiderschap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Postgroei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800" dirty="0">
                <a:latin typeface="Cera PRO" panose="00000500000000000000" pitchFamily="2" charset="0"/>
              </a:rPr>
              <a:t>Slimme en groene logistiek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900" dirty="0">
              <a:latin typeface="Cera PRO" panose="00000500000000000000" pitchFamily="2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27D8F350-5882-8033-F881-D1367C63A88A}"/>
              </a:ext>
            </a:extLst>
          </p:cNvPr>
          <p:cNvSpPr txBox="1"/>
          <p:nvPr/>
        </p:nvSpPr>
        <p:spPr>
          <a:xfrm>
            <a:off x="3119162" y="185820"/>
            <a:ext cx="6097554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 err="1">
                <a:solidFill>
                  <a:schemeClr val="bg1"/>
                </a:solidFill>
                <a:latin typeface="Cera PRO" panose="00000500000000000000" pitchFamily="2" charset="0"/>
              </a:rPr>
              <a:t>Vital</a:t>
            </a:r>
            <a:r>
              <a:rPr lang="nl-NL" b="1" dirty="0">
                <a:solidFill>
                  <a:schemeClr val="bg1"/>
                </a:solidFill>
                <a:latin typeface="Cera PRO" panose="00000500000000000000" pitchFamily="2" charset="0"/>
              </a:rPr>
              <a:t> </a:t>
            </a:r>
            <a:r>
              <a:rPr lang="nl-NL" b="1" dirty="0" err="1">
                <a:solidFill>
                  <a:schemeClr val="bg1"/>
                </a:solidFill>
                <a:latin typeface="Cera PRO" panose="00000500000000000000" pitchFamily="2" charset="0"/>
              </a:rPr>
              <a:t>Regions</a:t>
            </a:r>
            <a:r>
              <a:rPr lang="nl-NL" b="1" dirty="0">
                <a:solidFill>
                  <a:schemeClr val="bg1"/>
                </a:solidFill>
                <a:latin typeface="Cera PRO" panose="00000500000000000000" pitchFamily="2" charset="0"/>
              </a:rPr>
              <a:t>:</a:t>
            </a:r>
          </a:p>
          <a:p>
            <a:r>
              <a:rPr lang="nl-NL" sz="1500" b="1" dirty="0">
                <a:solidFill>
                  <a:schemeClr val="bg1"/>
                </a:solidFill>
                <a:latin typeface="Cera PRO" panose="00000500000000000000" pitchFamily="2" charset="0"/>
              </a:rPr>
              <a:t>Wij werken aan Brede Welvaart in </a:t>
            </a:r>
          </a:p>
          <a:p>
            <a:r>
              <a:rPr lang="nl-NL" sz="1500" b="1" dirty="0">
                <a:solidFill>
                  <a:schemeClr val="bg1"/>
                </a:solidFill>
                <a:latin typeface="Cera PRO" panose="00000500000000000000" pitchFamily="2" charset="0"/>
              </a:rPr>
              <a:t>de regio en regio’s elders in de wereld, </a:t>
            </a:r>
          </a:p>
          <a:p>
            <a:r>
              <a:rPr lang="nl-NL" sz="1500" b="1" dirty="0">
                <a:solidFill>
                  <a:schemeClr val="bg1"/>
                </a:solidFill>
                <a:latin typeface="Cera PRO" panose="00000500000000000000" pitchFamily="2" charset="0"/>
              </a:rPr>
              <a:t>voor nu en in de toekomst voor </a:t>
            </a:r>
          </a:p>
          <a:p>
            <a:r>
              <a:rPr lang="nl-NL" sz="1500" b="1" dirty="0">
                <a:solidFill>
                  <a:schemeClr val="bg1"/>
                </a:solidFill>
                <a:latin typeface="Cera PRO" panose="00000500000000000000" pitchFamily="2" charset="0"/>
              </a:rPr>
              <a:t>inwoners, bedrijven en bezoekers</a:t>
            </a:r>
          </a:p>
        </p:txBody>
      </p:sp>
    </p:spTree>
    <p:extLst>
      <p:ext uri="{BB962C8B-B14F-4D97-AF65-F5344CB8AC3E}">
        <p14:creationId xmlns:p14="http://schemas.microsoft.com/office/powerpoint/2010/main" val="2046532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80EFC-6743-853C-BDBF-CB25C8F8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39230AA-C5D1-AD7A-9E46-76088C0C3B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12305" y="2385158"/>
            <a:ext cx="6743311" cy="3501229"/>
          </a:xfrm>
        </p:spPr>
        <p:txBody>
          <a:bodyPr>
            <a:normAutofit/>
          </a:bodyPr>
          <a:lstStyle/>
          <a:p>
            <a:pPr marL="486900" lvl="1" indent="-342900">
              <a:spcAft>
                <a:spcPts val="600"/>
              </a:spcAft>
            </a:pPr>
            <a:endParaRPr lang="nl-NL" dirty="0"/>
          </a:p>
          <a:p>
            <a:pPr marL="601200" lvl="2" indent="0">
              <a:spcAft>
                <a:spcPts val="600"/>
              </a:spcAft>
              <a:buNone/>
            </a:pP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771F2-3BBD-F2B1-CFC5-C3C5689D4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825" y="685800"/>
            <a:ext cx="6341040" cy="342900"/>
          </a:xfrm>
        </p:spPr>
        <p:txBody>
          <a:bodyPr anchor="ctr">
            <a:normAutofit fontScale="90000"/>
          </a:bodyPr>
          <a:lstStyle/>
          <a:p>
            <a:r>
              <a:rPr lang="nl-NL" dirty="0"/>
              <a:t>Way of </a:t>
            </a:r>
            <a:r>
              <a:rPr lang="nl-NL" dirty="0" err="1"/>
              <a:t>working</a:t>
            </a:r>
            <a:endParaRPr lang="nl-NL" dirty="0"/>
          </a:p>
        </p:txBody>
      </p:sp>
      <p:pic>
        <p:nvPicPr>
          <p:cNvPr id="4098" name="Picture 2" descr="Technische sector verwacht winststijging">
            <a:extLst>
              <a:ext uri="{FF2B5EF4-FFF2-40B4-BE49-F238E27FC236}">
                <a16:creationId xmlns:a16="http://schemas.microsoft.com/office/drawing/2014/main" id="{BEE466DE-1634-5D7C-293D-BAC6E001E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271" y="4135773"/>
            <a:ext cx="3285742" cy="218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438BC338-48CD-BE72-CDA5-16E5ECBA4669}"/>
              </a:ext>
            </a:extLst>
          </p:cNvPr>
          <p:cNvSpPr txBox="1"/>
          <p:nvPr/>
        </p:nvSpPr>
        <p:spPr>
          <a:xfrm>
            <a:off x="1412305" y="2960923"/>
            <a:ext cx="609755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nl-NL" alt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work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nl-NL" alt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from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nl-NL" alt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nl-NL" alt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interdisciplinary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approach </a:t>
            </a:r>
            <a:r>
              <a:rPr kumimoji="0" lang="nl-NL" alt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nl-NL" alt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social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issues.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nl-NL" alt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collaborate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nl-NL" alt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with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nl-NL" alt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other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partners </a:t>
            </a:r>
            <a:r>
              <a:rPr kumimoji="0" lang="nl-NL" alt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nl-NL" alt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regions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nl-NL" alt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our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nl-NL" alt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projects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nl-NL" alt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research, we take </a:t>
            </a:r>
            <a:r>
              <a:rPr kumimoji="0" lang="nl-NL" alt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specific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nl-NL" alt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regional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nl-NL" alt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characteristics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nl-NL" alt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into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account.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nl-NL" altLang="nl-NL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nl-NL" altLang="nl-NL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= impact</a:t>
            </a:r>
          </a:p>
        </p:txBody>
      </p:sp>
    </p:spTree>
    <p:extLst>
      <p:ext uri="{BB962C8B-B14F-4D97-AF65-F5344CB8AC3E}">
        <p14:creationId xmlns:p14="http://schemas.microsoft.com/office/powerpoint/2010/main" val="507235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7FB6A-932B-F4CB-2F36-B5CC9A69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79D1295-9A71-A46A-C67B-415D7C2A1A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12305" y="2385158"/>
            <a:ext cx="6743311" cy="3501229"/>
          </a:xfrm>
        </p:spPr>
        <p:txBody>
          <a:bodyPr>
            <a:normAutofit/>
          </a:bodyPr>
          <a:lstStyle/>
          <a:p>
            <a:pPr marL="486900" lvl="1" indent="-342900">
              <a:spcAft>
                <a:spcPts val="600"/>
              </a:spcAft>
            </a:pPr>
            <a:endParaRPr lang="nl-NL" dirty="0"/>
          </a:p>
          <a:p>
            <a:pPr marL="601200" lvl="2" indent="0">
              <a:spcAft>
                <a:spcPts val="600"/>
              </a:spcAft>
              <a:buNone/>
            </a:pP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55BC38-17F4-9474-908F-CBED803E0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825" y="685800"/>
            <a:ext cx="6341040" cy="342900"/>
          </a:xfrm>
        </p:spPr>
        <p:txBody>
          <a:bodyPr anchor="ctr">
            <a:normAutofit fontScale="90000"/>
          </a:bodyPr>
          <a:lstStyle/>
          <a:p>
            <a:r>
              <a:rPr lang="nl-NL" dirty="0"/>
              <a:t>Profile</a:t>
            </a:r>
          </a:p>
        </p:txBody>
      </p:sp>
      <p:pic>
        <p:nvPicPr>
          <p:cNvPr id="4098" name="Picture 2" descr="Technische sector verwacht winststijging">
            <a:extLst>
              <a:ext uri="{FF2B5EF4-FFF2-40B4-BE49-F238E27FC236}">
                <a16:creationId xmlns:a16="http://schemas.microsoft.com/office/drawing/2014/main" id="{6DA16512-4E48-8671-FD22-D43AF8E5F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271" y="4135773"/>
            <a:ext cx="3285742" cy="218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78BE5217-2E16-84C5-58A6-D92BCB4D8A3D}"/>
              </a:ext>
            </a:extLst>
          </p:cNvPr>
          <p:cNvSpPr txBox="1"/>
          <p:nvPr/>
        </p:nvSpPr>
        <p:spPr>
          <a:xfrm>
            <a:off x="1412305" y="2960923"/>
            <a:ext cx="609755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We are able to pool knowledge (working across academies), take the regional context into account, and approach issues in an interdisciplinary manner to develop knowledge and create impact.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Unique way of working = the three checkboxes of NHL Stenden.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Result: Groundbreaking impact and contributions to knowledge on social issues in the region.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*All regions where we are active, particularly Northern Netherlands (Friesland, Groningen, Drenthe).</a:t>
            </a:r>
          </a:p>
        </p:txBody>
      </p:sp>
    </p:spTree>
    <p:extLst>
      <p:ext uri="{BB962C8B-B14F-4D97-AF65-F5344CB8AC3E}">
        <p14:creationId xmlns:p14="http://schemas.microsoft.com/office/powerpoint/2010/main" val="1986608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oe wordt een puzzel gemaakt? | Willem Wever">
            <a:extLst>
              <a:ext uri="{FF2B5EF4-FFF2-40B4-BE49-F238E27FC236}">
                <a16:creationId xmlns:a16="http://schemas.microsoft.com/office/drawing/2014/main" id="{76030716-98D8-0F9C-FE0A-0513B17C12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0" r="16934" b="1"/>
          <a:stretch/>
        </p:blipFill>
        <p:spPr bwMode="auto">
          <a:xfrm>
            <a:off x="6626353" y="1678780"/>
            <a:ext cx="4041649" cy="517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8E5C895-0A0A-FAA7-9806-31B0C04FA0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70100" y="1997476"/>
            <a:ext cx="4025900" cy="44399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l-NL" sz="2400" dirty="0"/>
              <a:t>Issue central: what binds us?</a:t>
            </a:r>
          </a:p>
          <a:p>
            <a:pPr>
              <a:spcAft>
                <a:spcPts val="600"/>
              </a:spcAft>
            </a:pPr>
            <a:r>
              <a:rPr lang="nl-NL" sz="2400" dirty="0"/>
              <a:t>Working across academies</a:t>
            </a:r>
          </a:p>
          <a:p>
            <a:pPr>
              <a:spcAft>
                <a:spcPts val="600"/>
              </a:spcAft>
            </a:pPr>
            <a:r>
              <a:rPr lang="nl-NL" sz="2400" dirty="0"/>
              <a:t>Joint minors </a:t>
            </a:r>
          </a:p>
          <a:p>
            <a:pPr>
              <a:spcAft>
                <a:spcPts val="600"/>
              </a:spcAft>
            </a:pPr>
            <a:r>
              <a:rPr lang="nl-NL" sz="2400" dirty="0" err="1"/>
              <a:t>Creating</a:t>
            </a:r>
            <a:r>
              <a:rPr lang="nl-NL" sz="2400" dirty="0"/>
              <a:t> </a:t>
            </a:r>
            <a:r>
              <a:rPr lang="nl-NL" sz="2400" dirty="0" err="1"/>
              <a:t>multidiciplinary</a:t>
            </a:r>
            <a:r>
              <a:rPr lang="nl-NL" sz="2400" dirty="0"/>
              <a:t> masters</a:t>
            </a:r>
          </a:p>
          <a:p>
            <a:pPr>
              <a:spcAft>
                <a:spcPts val="600"/>
              </a:spcAft>
            </a:pPr>
            <a:r>
              <a:rPr lang="nl-NL" sz="2400" dirty="0"/>
              <a:t>Multidisciplinary workshops</a:t>
            </a:r>
          </a:p>
          <a:p>
            <a:pPr>
              <a:spcAft>
                <a:spcPts val="600"/>
              </a:spcAft>
            </a:pPr>
            <a:endParaRPr lang="nl-NL" sz="2400" dirty="0"/>
          </a:p>
          <a:p>
            <a:pPr>
              <a:spcAft>
                <a:spcPts val="600"/>
              </a:spcAft>
            </a:pP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9D4C5A2-543C-6D0B-4C8C-CC4383AE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825" y="685800"/>
            <a:ext cx="6341040" cy="342900"/>
          </a:xfrm>
        </p:spPr>
        <p:txBody>
          <a:bodyPr anchor="ctr">
            <a:normAutofit fontScale="90000"/>
          </a:bodyPr>
          <a:lstStyle/>
          <a:p>
            <a:r>
              <a:rPr lang="nl-NL" dirty="0"/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235700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C15BC1-99F7-3EBF-A8EF-4B43EE984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17284" y="1835725"/>
            <a:ext cx="4864916" cy="3200400"/>
          </a:xfrm>
        </p:spPr>
        <p:txBody>
          <a:bodyPr>
            <a:normAutofit/>
          </a:bodyPr>
          <a:lstStyle/>
          <a:p>
            <a:r>
              <a:rPr lang="nl-NL" sz="4800" dirty="0" err="1"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r>
              <a:rPr lang="nl-NL" sz="48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C87513C-514C-58FF-4DD6-1CB08ED568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76837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145A1DA0A83C419B672C599D135BA3" ma:contentTypeVersion="16" ma:contentTypeDescription="Een nieuw document maken." ma:contentTypeScope="" ma:versionID="243181492f2f62726ebcbcb088e5c1c5">
  <xsd:schema xmlns:xsd="http://www.w3.org/2001/XMLSchema" xmlns:xs="http://www.w3.org/2001/XMLSchema" xmlns:p="http://schemas.microsoft.com/office/2006/metadata/properties" xmlns:ns2="8b9e93ac-4f0f-4bfc-aabc-fe1d3246e7f8" xmlns:ns3="bbe01960-c028-4fc0-9a6e-fc8cfd8a7058" targetNamespace="http://schemas.microsoft.com/office/2006/metadata/properties" ma:root="true" ma:fieldsID="d7fadf710c907eedff4589f36ec47910" ns2:_="" ns3:_="">
    <xsd:import namespace="8b9e93ac-4f0f-4bfc-aabc-fe1d3246e7f8"/>
    <xsd:import namespace="bbe01960-c028-4fc0-9a6e-fc8cfd8a70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9e93ac-4f0f-4bfc-aabc-fe1d3246e7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702e4e3a-1431-4321-a2fb-937b74f002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e01960-c028-4fc0-9a6e-fc8cfd8a705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49c48a0-d8cc-41f9-a2e8-78d0bca0a28b}" ma:internalName="TaxCatchAll" ma:showField="CatchAllData" ma:web="bbe01960-c028-4fc0-9a6e-fc8cfd8a70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CE0658-33AC-4316-BCE5-B314C316A8C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CD939B-6C49-4E0E-ABC2-482DB4A17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9e93ac-4f0f-4bfc-aabc-fe1d3246e7f8"/>
    <ds:schemaRef ds:uri="bbe01960-c028-4fc0-9a6e-fc8cfd8a70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7250</TotalTime>
  <Words>673</Words>
  <Application>Microsoft Office PowerPoint</Application>
  <PresentationFormat>Breedbeeld</PresentationFormat>
  <Paragraphs>137</Paragraphs>
  <Slides>14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Cera PRO</vt:lpstr>
      <vt:lpstr>Wingdings</vt:lpstr>
      <vt:lpstr>Kantoorthema</vt:lpstr>
      <vt:lpstr>Shared prosperity</vt:lpstr>
      <vt:lpstr>Joke van der Veen</vt:lpstr>
      <vt:lpstr>Focus points of NHL Stenden</vt:lpstr>
      <vt:lpstr>Shared prosperity </vt:lpstr>
      <vt:lpstr>Shared prosperity</vt:lpstr>
      <vt:lpstr>What does it mean?</vt:lpstr>
      <vt:lpstr>What does it mean?</vt:lpstr>
      <vt:lpstr>What does it mean?</vt:lpstr>
      <vt:lpstr>What does it mean?</vt:lpstr>
      <vt:lpstr>PowerPoint-presentatie</vt:lpstr>
      <vt:lpstr>Way of working</vt:lpstr>
      <vt:lpstr>Profile</vt:lpstr>
      <vt:lpstr>How?</vt:lpstr>
      <vt:lpstr>Questions?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VITAL    REGIONS</dc:title>
  <dc:creator>Joke van der Veen</dc:creator>
  <cp:keywords>, docId:2A4C77562AA7973092F21A0707286903</cp:keywords>
  <cp:lastModifiedBy>Joke van der Veen</cp:lastModifiedBy>
  <cp:revision>5</cp:revision>
  <dcterms:created xsi:type="dcterms:W3CDTF">2023-01-30T08:26:23Z</dcterms:created>
  <dcterms:modified xsi:type="dcterms:W3CDTF">2025-05-07T09:42:55Z</dcterms:modified>
</cp:coreProperties>
</file>